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256" r:id="rId2"/>
    <p:sldId id="315" r:id="rId3"/>
    <p:sldId id="335" r:id="rId4"/>
    <p:sldId id="322" r:id="rId5"/>
    <p:sldId id="333" r:id="rId6"/>
    <p:sldId id="327" r:id="rId7"/>
    <p:sldId id="328" r:id="rId8"/>
    <p:sldId id="337" r:id="rId9"/>
    <p:sldId id="338" r:id="rId10"/>
    <p:sldId id="339" r:id="rId11"/>
    <p:sldId id="340" r:id="rId12"/>
    <p:sldId id="331" r:id="rId13"/>
    <p:sldId id="316" r:id="rId14"/>
  </p:sldIdLst>
  <p:sldSz cx="12192000" cy="6858000"/>
  <p:notesSz cx="6858000" cy="9144000"/>
  <p:embeddedFontLst>
    <p:embeddedFont>
      <p:font typeface="배달의민족 연성" panose="020B0600000101010101" pitchFamily="50" charset="-127"/>
      <p:regular r:id="rId17"/>
    </p:embeddedFont>
    <p:embeddedFont>
      <p:font typeface="배찌체" panose="00000500000000000000" pitchFamily="2" charset="-127"/>
      <p:regular r:id="rId18"/>
    </p:embeddedFont>
    <p:embeddedFont>
      <p:font typeface="배달의민족 주아" panose="02020603020101020101" pitchFamily="18" charset="-127"/>
      <p:regular r:id="rId19"/>
    </p:embeddedFont>
    <p:embeddedFont>
      <p:font typeface="배달의민족 도현" panose="020B0600000101010101" pitchFamily="50" charset="-127"/>
      <p:regular r:id="rId20"/>
    </p:embeddedFont>
    <p:embeddedFont>
      <p:font typeface="맑은 고딕" panose="020B0503020000020004" pitchFamily="50" charset="-127"/>
      <p:regular r:id="rId21"/>
      <p:bold r:id="rId2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2838BEF-8BB2-4498-84A7-C5851F593DF1}" styleName="보통 스타일 4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778" autoAdjust="0"/>
    <p:restoredTop sz="94660"/>
  </p:normalViewPr>
  <p:slideViewPr>
    <p:cSldViewPr snapToGrid="0">
      <p:cViewPr varScale="1">
        <p:scale>
          <a:sx n="75" d="100"/>
          <a:sy n="75" d="100"/>
        </p:scale>
        <p:origin x="66" y="504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8F9F47-6139-45A7-895C-0EEDCD1D7995}" type="datetimeFigureOut">
              <a:rPr lang="ko-KR" altLang="en-US" smtClean="0"/>
              <a:t>2021-05-12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4358EC-341B-4FAD-B258-C300DF6E9E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40538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AD971C-8444-4325-9A25-B1B12A8E19D6}" type="datetimeFigureOut">
              <a:rPr lang="ko-KR" altLang="en-US" smtClean="0"/>
              <a:t>2021-05-12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B78F2F-BC66-4C39-9F07-AC0389E527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12834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37913-13B4-48F3-BCDE-49E17588F2E5}" type="datetime1">
              <a:rPr lang="ko-KR" altLang="en-US" smtClean="0"/>
              <a:t>2021-05-12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직사각형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bg1">
                  <a:lumMod val="5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503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3ACA0-12E8-4257-935C-CE632F32876D}" type="datetime1">
              <a:rPr lang="ko-KR" altLang="en-US" smtClean="0"/>
              <a:t>2021-05-12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52196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03683-4F9E-43C2-918F-81B408833CAB}" type="datetime1">
              <a:rPr lang="ko-KR" altLang="en-US" smtClean="0"/>
              <a:t>2021-05-12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9363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 algn="ctr">
              <a:defRPr sz="3600">
                <a:latin typeface="배달의민족 연성" panose="020B0600000101010101" pitchFamily="50" charset="-127"/>
                <a:ea typeface="배달의민족 연성" panose="020B0600000101010101" pitchFamily="50" charset="-127"/>
              </a:defRPr>
            </a:lvl1pPr>
            <a:lvl2pPr algn="ctr">
              <a:defRPr sz="3200">
                <a:latin typeface="배달의민족 연성" panose="020B0600000101010101" pitchFamily="50" charset="-127"/>
                <a:ea typeface="배달의민족 연성" panose="020B0600000101010101" pitchFamily="50" charset="-127"/>
              </a:defRPr>
            </a:lvl2pPr>
            <a:lvl3pPr algn="ctr">
              <a:defRPr sz="2800">
                <a:latin typeface="배달의민족 연성" panose="020B0600000101010101" pitchFamily="50" charset="-127"/>
                <a:ea typeface="배달의민족 연성" panose="020B0600000101010101" pitchFamily="50" charset="-127"/>
              </a:defRPr>
            </a:lvl3pPr>
            <a:lvl4pPr algn="ctr">
              <a:defRPr sz="2400">
                <a:latin typeface="배달의민족 연성" panose="020B0600000101010101" pitchFamily="50" charset="-127"/>
                <a:ea typeface="배달의민족 연성" panose="020B0600000101010101" pitchFamily="50" charset="-127"/>
              </a:defRPr>
            </a:lvl4pPr>
            <a:lvl5pPr algn="ctr">
              <a:defRPr sz="2400">
                <a:latin typeface="배달의민족 연성" panose="020B0600000101010101" pitchFamily="50" charset="-127"/>
                <a:ea typeface="배달의민족 연성" panose="020B0600000101010101" pitchFamily="50" charset="-127"/>
              </a:defRPr>
            </a:lvl5pPr>
          </a:lstStyle>
          <a:p>
            <a:pPr lvl="0"/>
            <a:r>
              <a:rPr lang="ko-KR" altLang="en-US" dirty="0" smtClean="0"/>
              <a:t>마스터 텍스트 스타일 편집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52B86-1F3F-4675-B9B8-17E412C065A7}" type="datetime1">
              <a:rPr lang="ko-KR" altLang="en-US" smtClean="0"/>
              <a:t>2021-05-12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1pPr>
          </a:lstStyle>
          <a:p>
            <a:fld id="{112C1D26-E964-42A2-817D-F61DE8DDCE6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16" name="직사각형 15"/>
          <p:cNvSpPr/>
          <p:nvPr userDrawn="1"/>
        </p:nvSpPr>
        <p:spPr>
          <a:xfrm>
            <a:off x="259371" y="172588"/>
            <a:ext cx="5764059" cy="614522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9372" y="192178"/>
            <a:ext cx="5764058" cy="594932"/>
          </a:xfrm>
          <a:noFill/>
        </p:spPr>
        <p:txBody>
          <a:bodyPr anchor="b" anchorCtr="0">
            <a:noAutofit/>
          </a:bodyPr>
          <a:lstStyle>
            <a:lvl1pPr algn="ctr">
              <a:defRPr sz="32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610724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DB50CF-63A4-4856-87C6-F9FBC1FC0BE8}" type="datetime1">
              <a:rPr lang="ko-KR" altLang="en-US" smtClean="0"/>
              <a:t>2021-05-12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7921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16AA0-71CA-4BC0-A766-0BABA2A28182}" type="datetime1">
              <a:rPr lang="ko-KR" altLang="en-US" smtClean="0"/>
              <a:t>2021-05-12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49530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BE577-D494-4BE1-B429-09FBDFD7F62D}" type="datetime1">
              <a:rPr lang="ko-KR" altLang="en-US" smtClean="0"/>
              <a:t>2021-05-12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0198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5BBAB-FD27-45CC-B09E-294D7749D761}" type="datetime1">
              <a:rPr lang="ko-KR" altLang="en-US" smtClean="0"/>
              <a:t>2021-05-12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80676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0E135-6E3B-4E5F-945A-8B1DD6234568}" type="datetime1">
              <a:rPr lang="ko-KR" altLang="en-US" smtClean="0"/>
              <a:t>2021-05-12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41658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7CAC4-EFED-42B8-ABF9-89227E1397A7}" type="datetime1">
              <a:rPr lang="ko-KR" altLang="en-US" smtClean="0"/>
              <a:t>2021-05-12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25889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7D58A-6307-4274-B0A4-10F255840A45}" type="datetime1">
              <a:rPr lang="ko-KR" altLang="en-US" smtClean="0"/>
              <a:t>2021-05-12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48764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1BCF0C-D2AC-434C-9CB1-01536DA51522}" type="datetime1">
              <a:rPr lang="ko-KR" altLang="en-US" smtClean="0"/>
              <a:t>2021-05-12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00" b="1">
                <a:solidFill>
                  <a:schemeClr val="tx1">
                    <a:tint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defRPr>
            </a:lvl1pPr>
          </a:lstStyle>
          <a:p>
            <a:fld id="{112C1D26-E964-42A2-817D-F61DE8DDCE6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7" name="직사각형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bg1">
                  <a:lumMod val="5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92877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1</a:t>
            </a:fld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3044573" y="1329256"/>
            <a:ext cx="5323573" cy="193899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6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배찌체" panose="00000500000000000000" pitchFamily="2" charset="-127"/>
                <a:ea typeface="배찌체" panose="00000500000000000000" pitchFamily="2" charset="-127"/>
              </a:rPr>
              <a:t>시간의 마녀 </a:t>
            </a:r>
            <a:r>
              <a:rPr lang="en-US" altLang="ko-KR" sz="6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배찌체" panose="00000500000000000000" pitchFamily="2" charset="-127"/>
                <a:ea typeface="배찌체" panose="00000500000000000000" pitchFamily="2" charset="-127"/>
              </a:rPr>
              <a:t/>
            </a:r>
            <a:br>
              <a:rPr lang="en-US" altLang="ko-KR" sz="6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배찌체" panose="00000500000000000000" pitchFamily="2" charset="-127"/>
                <a:ea typeface="배찌체" panose="00000500000000000000" pitchFamily="2" charset="-127"/>
              </a:rPr>
            </a:br>
            <a:r>
              <a:rPr lang="en-US" altLang="ko-KR" sz="6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배찌체" panose="00000500000000000000" pitchFamily="2" charset="-127"/>
                <a:ea typeface="배찌체" panose="00000500000000000000" pitchFamily="2" charset="-127"/>
              </a:rPr>
              <a:t>&lt; Witch of Time &gt;</a:t>
            </a:r>
          </a:p>
        </p:txBody>
      </p:sp>
      <p:sp>
        <p:nvSpPr>
          <p:cNvPr id="12" name="사각형: 둥근 모서리 13"/>
          <p:cNvSpPr/>
          <p:nvPr/>
        </p:nvSpPr>
        <p:spPr>
          <a:xfrm>
            <a:off x="4717196" y="3868297"/>
            <a:ext cx="1978326" cy="312948"/>
          </a:xfrm>
          <a:prstGeom prst="roundRect">
            <a:avLst>
              <a:gd name="adj" fmla="val 49147"/>
            </a:avLst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중간 발표 자료</a:t>
            </a:r>
            <a:endParaRPr lang="ko-KR" altLang="en-US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4" name="사각형: 둥근 모서리 13"/>
          <p:cNvSpPr/>
          <p:nvPr/>
        </p:nvSpPr>
        <p:spPr>
          <a:xfrm>
            <a:off x="3044573" y="4500196"/>
            <a:ext cx="5323573" cy="751845"/>
          </a:xfrm>
          <a:prstGeom prst="roundRect">
            <a:avLst>
              <a:gd name="adj" fmla="val 37160"/>
            </a:avLst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en-US" altLang="ko-KR" dirty="0" smtClean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2021</a:t>
            </a:r>
            <a:r>
              <a:rPr lang="ko-KR" altLang="en-US" dirty="0" smtClean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년도 </a:t>
            </a:r>
            <a:r>
              <a:rPr lang="ko-KR" altLang="en-US" dirty="0" smtClean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졸업작품 </a:t>
            </a:r>
            <a:r>
              <a:rPr lang="ko-KR" altLang="en-US" dirty="0" smtClean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중간 발표 자료</a:t>
            </a:r>
            <a:endParaRPr lang="ko-KR" altLang="en-US" dirty="0">
              <a:solidFill>
                <a:prstClr val="black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8005161"/>
              </p:ext>
            </p:extLst>
          </p:nvPr>
        </p:nvGraphicFramePr>
        <p:xfrm>
          <a:off x="8610600" y="445336"/>
          <a:ext cx="3085117" cy="1615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85117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660314"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2016180037 </a:t>
                      </a:r>
                      <a:r>
                        <a:rPr lang="ko-KR" altLang="en-US" sz="2000" b="0" dirty="0" err="1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임건호</a:t>
                      </a:r>
                      <a:endParaRPr lang="en-US" altLang="ko-KR" sz="20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2016182019 </a:t>
                      </a:r>
                      <a:r>
                        <a:rPr lang="ko-KR" altLang="en-US" sz="20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성기홍</a:t>
                      </a:r>
                      <a:endParaRPr lang="en-US" altLang="ko-KR" sz="20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2015182003 </a:t>
                      </a:r>
                      <a:r>
                        <a:rPr lang="ko-KR" altLang="en-US" sz="2000" b="0" dirty="0" err="1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권호민</a:t>
                      </a:r>
                      <a:endParaRPr lang="en-US" altLang="ko-KR" sz="20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20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지도교수 </a:t>
                      </a:r>
                      <a:r>
                        <a:rPr lang="en-US" altLang="ko-KR" sz="20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</a:t>
                      </a:r>
                      <a:r>
                        <a:rPr lang="en-US" altLang="ko-KR" sz="20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</a:t>
                      </a:r>
                      <a:r>
                        <a:rPr lang="ko-KR" altLang="en-US" sz="2000" b="0" baseline="0" dirty="0" err="1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정내훈</a:t>
                      </a:r>
                      <a:endParaRPr lang="en-US" altLang="ko-KR" sz="20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42269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61257" y="169123"/>
            <a:ext cx="5718629" cy="594932"/>
          </a:xfrm>
        </p:spPr>
        <p:txBody>
          <a:bodyPr/>
          <a:lstStyle/>
          <a:p>
            <a:r>
              <a:rPr lang="en-US" altLang="ko-KR" dirty="0" smtClean="0"/>
              <a:t>5. </a:t>
            </a:r>
            <a:r>
              <a:rPr lang="ko-KR" altLang="en-US" dirty="0" smtClean="0"/>
              <a:t>개발 내용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10</a:t>
            </a:fld>
            <a:endParaRPr lang="ko-KR" altLang="en-US"/>
          </a:p>
        </p:txBody>
      </p:sp>
      <p:cxnSp>
        <p:nvCxnSpPr>
          <p:cNvPr id="23" name="직선 연결선 22"/>
          <p:cNvCxnSpPr/>
          <p:nvPr/>
        </p:nvCxnSpPr>
        <p:spPr>
          <a:xfrm>
            <a:off x="6094939" y="1047404"/>
            <a:ext cx="0" cy="493322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4115108"/>
              </p:ext>
            </p:extLst>
          </p:nvPr>
        </p:nvGraphicFramePr>
        <p:xfrm>
          <a:off x="780571" y="1701800"/>
          <a:ext cx="2114939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493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12861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구상 중</a:t>
                      </a:r>
                      <a:r>
                        <a:rPr lang="en-US" altLang="ko-KR" sz="20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~~~</a:t>
                      </a:r>
                      <a:endParaRPr lang="en-US" altLang="ko-KR" sz="20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37639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61257" y="169123"/>
            <a:ext cx="5718629" cy="594932"/>
          </a:xfrm>
        </p:spPr>
        <p:txBody>
          <a:bodyPr/>
          <a:lstStyle/>
          <a:p>
            <a:r>
              <a:rPr lang="en-US" altLang="ko-KR" dirty="0" smtClean="0"/>
              <a:t>6. </a:t>
            </a:r>
            <a:r>
              <a:rPr lang="ko-KR" altLang="en-US" dirty="0" smtClean="0"/>
              <a:t>문제점 및 보안책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11</a:t>
            </a:fld>
            <a:endParaRPr lang="ko-KR" altLang="en-US"/>
          </a:p>
        </p:txBody>
      </p:sp>
      <p:cxnSp>
        <p:nvCxnSpPr>
          <p:cNvPr id="23" name="직선 연결선 22"/>
          <p:cNvCxnSpPr/>
          <p:nvPr/>
        </p:nvCxnSpPr>
        <p:spPr>
          <a:xfrm>
            <a:off x="6094939" y="1047404"/>
            <a:ext cx="0" cy="493322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6075519"/>
              </p:ext>
            </p:extLst>
          </p:nvPr>
        </p:nvGraphicFramePr>
        <p:xfrm>
          <a:off x="780571" y="1521229"/>
          <a:ext cx="2114939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493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baseline="0" dirty="0" err="1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언리얼과</a:t>
                      </a:r>
                      <a:r>
                        <a:rPr lang="ko-KR" altLang="en-US" sz="20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서버 연동</a:t>
                      </a:r>
                      <a:endParaRPr lang="en-US" altLang="ko-KR" sz="20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7030431"/>
              </p:ext>
            </p:extLst>
          </p:nvPr>
        </p:nvGraphicFramePr>
        <p:xfrm>
          <a:off x="780571" y="2305188"/>
          <a:ext cx="4680000" cy="360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0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3600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b="0" u="sng" baseline="0" dirty="0" err="1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모핑</a:t>
                      </a:r>
                      <a:endParaRPr lang="en-US" altLang="ko-KR" sz="2400" b="0" u="sng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800" b="0" u="sng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u="sng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시간 마법을 사용할 때 변화되는 모습을 </a:t>
                      </a:r>
                      <a:endParaRPr lang="en-US" altLang="ko-KR" sz="1800" b="0" u="sng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u="sng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부드럽게 연결되도록 구현</a:t>
                      </a:r>
                      <a:endParaRPr lang="en-US" altLang="ko-KR" sz="1800" b="0" u="sng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6075519"/>
              </p:ext>
            </p:extLst>
          </p:nvPr>
        </p:nvGraphicFramePr>
        <p:xfrm>
          <a:off x="6729308" y="1521229"/>
          <a:ext cx="2114939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493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baseline="0" dirty="0" err="1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언리얼과</a:t>
                      </a:r>
                      <a:r>
                        <a:rPr lang="ko-KR" altLang="en-US" sz="20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서버 연동</a:t>
                      </a:r>
                      <a:endParaRPr lang="en-US" altLang="ko-KR" sz="20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7030431"/>
              </p:ext>
            </p:extLst>
          </p:nvPr>
        </p:nvGraphicFramePr>
        <p:xfrm>
          <a:off x="6729308" y="2305188"/>
          <a:ext cx="4680000" cy="360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0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3600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b="0" u="sng" baseline="0" dirty="0" err="1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모핑</a:t>
                      </a:r>
                      <a:endParaRPr lang="en-US" altLang="ko-KR" sz="2400" b="0" u="sng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800" b="0" u="sng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u="sng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시간 마법을 사용할 때 변화되는 모습을 </a:t>
                      </a:r>
                      <a:endParaRPr lang="en-US" altLang="ko-KR" sz="1800" b="0" u="sng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u="sng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부드럽게 연결되도록 구현</a:t>
                      </a:r>
                      <a:endParaRPr lang="en-US" altLang="ko-KR" sz="1800" b="0" u="sng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49500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7. </a:t>
            </a:r>
            <a:r>
              <a:rPr lang="ko-KR" altLang="en-US" dirty="0" smtClean="0"/>
              <a:t>향후 개발 일정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12</a:t>
            </a:fld>
            <a:endParaRPr lang="ko-KR" altLang="en-US" dirty="0"/>
          </a:p>
        </p:txBody>
      </p:sp>
      <p:graphicFrame>
        <p:nvGraphicFramePr>
          <p:cNvPr id="9" name="Google Shape;222;p27"/>
          <p:cNvGraphicFramePr/>
          <p:nvPr>
            <p:extLst>
              <p:ext uri="{D42A27DB-BD31-4B8C-83A1-F6EECF244321}">
                <p14:modId xmlns:p14="http://schemas.microsoft.com/office/powerpoint/2010/main" val="374716784"/>
              </p:ext>
            </p:extLst>
          </p:nvPr>
        </p:nvGraphicFramePr>
        <p:xfrm>
          <a:off x="616500" y="1153861"/>
          <a:ext cx="8810533" cy="4963914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1687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76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7611">
                  <a:extLst>
                    <a:ext uri="{9D8B030D-6E8A-4147-A177-3AD203B41FA5}">
                      <a16:colId xmlns:a16="http://schemas.microsoft.com/office/drawing/2014/main" val="3599185190"/>
                    </a:ext>
                  </a:extLst>
                </a:gridCol>
                <a:gridCol w="47761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7611">
                  <a:extLst>
                    <a:ext uri="{9D8B030D-6E8A-4147-A177-3AD203B41FA5}">
                      <a16:colId xmlns:a16="http://schemas.microsoft.com/office/drawing/2014/main" val="471191731"/>
                    </a:ext>
                  </a:extLst>
                </a:gridCol>
                <a:gridCol w="47761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7611">
                  <a:extLst>
                    <a:ext uri="{9D8B030D-6E8A-4147-A177-3AD203B41FA5}">
                      <a16:colId xmlns:a16="http://schemas.microsoft.com/office/drawing/2014/main" val="34734302"/>
                    </a:ext>
                  </a:extLst>
                </a:gridCol>
                <a:gridCol w="47761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7611">
                  <a:extLst>
                    <a:ext uri="{9D8B030D-6E8A-4147-A177-3AD203B41FA5}">
                      <a16:colId xmlns:a16="http://schemas.microsoft.com/office/drawing/2014/main" val="2272105387"/>
                    </a:ext>
                  </a:extLst>
                </a:gridCol>
                <a:gridCol w="47761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77611">
                  <a:extLst>
                    <a:ext uri="{9D8B030D-6E8A-4147-A177-3AD203B41FA5}">
                      <a16:colId xmlns:a16="http://schemas.microsoft.com/office/drawing/2014/main" val="3608811660"/>
                    </a:ext>
                  </a:extLst>
                </a:gridCol>
                <a:gridCol w="47761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77611">
                  <a:extLst>
                    <a:ext uri="{9D8B030D-6E8A-4147-A177-3AD203B41FA5}">
                      <a16:colId xmlns:a16="http://schemas.microsoft.com/office/drawing/2014/main" val="1668715540"/>
                    </a:ext>
                  </a:extLst>
                </a:gridCol>
                <a:gridCol w="47761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77611">
                  <a:extLst>
                    <a:ext uri="{9D8B030D-6E8A-4147-A177-3AD203B41FA5}">
                      <a16:colId xmlns:a16="http://schemas.microsoft.com/office/drawing/2014/main" val="1566444070"/>
                    </a:ext>
                  </a:extLst>
                </a:gridCol>
                <a:gridCol w="47761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77611">
                  <a:extLst>
                    <a:ext uri="{9D8B030D-6E8A-4147-A177-3AD203B41FA5}">
                      <a16:colId xmlns:a16="http://schemas.microsoft.com/office/drawing/2014/main" val="4213392557"/>
                    </a:ext>
                  </a:extLst>
                </a:gridCol>
              </a:tblGrid>
              <a:tr h="54730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" sz="1200" dirty="0" smtClean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5</a:t>
                      </a:r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월</a:t>
                      </a:r>
                      <a:endParaRPr sz="12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" sz="1200" dirty="0" smtClean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6</a:t>
                      </a:r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월</a:t>
                      </a:r>
                      <a:endParaRPr sz="12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7</a:t>
                      </a:r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월</a:t>
                      </a:r>
                      <a:endParaRPr sz="12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8</a:t>
                      </a:r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월</a:t>
                      </a:r>
                      <a:endParaRPr sz="12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730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730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730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시간 마법</a:t>
                      </a: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730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730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4730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게임 레벨 제작</a:t>
                      </a: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6637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사운드 및 이펙트</a:t>
                      </a:r>
                      <a:endParaRPr lang="ko-KR" altLang="en-US" sz="1200" dirty="0" smtClean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6637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테스트 및 </a:t>
                      </a:r>
                      <a:endParaRPr lang="en-US" altLang="ko-KR" sz="1200" dirty="0" smtClean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버그 수정</a:t>
                      </a:r>
                      <a:endParaRPr lang="ko-KR" altLang="en-US"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0" name="Google Shape;223;p27"/>
          <p:cNvGraphicFramePr/>
          <p:nvPr>
            <p:extLst>
              <p:ext uri="{D42A27DB-BD31-4B8C-83A1-F6EECF244321}">
                <p14:modId xmlns:p14="http://schemas.microsoft.com/office/powerpoint/2010/main" val="1418922817"/>
              </p:ext>
            </p:extLst>
          </p:nvPr>
        </p:nvGraphicFramePr>
        <p:xfrm>
          <a:off x="9818914" y="1153861"/>
          <a:ext cx="1534886" cy="1458712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7674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74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467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dirty="0" err="1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임건호</a:t>
                      </a:r>
                      <a:endParaRPr sz="11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467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성기홍</a:t>
                      </a:r>
                      <a:endParaRPr sz="11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467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dirty="0" err="1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권호민</a:t>
                      </a:r>
                      <a:endParaRPr sz="11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467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 모두</a:t>
                      </a:r>
                      <a:endParaRPr sz="11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1796147" y="1883229"/>
            <a:ext cx="1904995" cy="18504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/>
          <p:cNvSpPr/>
          <p:nvPr/>
        </p:nvSpPr>
        <p:spPr>
          <a:xfrm>
            <a:off x="1796146" y="2427528"/>
            <a:ext cx="1904995" cy="18504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/>
          <p:cNvSpPr/>
          <p:nvPr/>
        </p:nvSpPr>
        <p:spPr>
          <a:xfrm>
            <a:off x="1785259" y="2968466"/>
            <a:ext cx="1904995" cy="18504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/>
          <p:cNvSpPr/>
          <p:nvPr/>
        </p:nvSpPr>
        <p:spPr>
          <a:xfrm>
            <a:off x="3701145" y="3520262"/>
            <a:ext cx="1904995" cy="18504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/>
          <p:cNvSpPr/>
          <p:nvPr/>
        </p:nvSpPr>
        <p:spPr>
          <a:xfrm>
            <a:off x="3690255" y="4072058"/>
            <a:ext cx="3816000" cy="17214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/>
          <p:cNvSpPr/>
          <p:nvPr/>
        </p:nvSpPr>
        <p:spPr>
          <a:xfrm>
            <a:off x="3704935" y="4618549"/>
            <a:ext cx="1904995" cy="18504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/>
          <p:cNvSpPr/>
          <p:nvPr/>
        </p:nvSpPr>
        <p:spPr>
          <a:xfrm>
            <a:off x="5606140" y="5070222"/>
            <a:ext cx="1904995" cy="18504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/>
          <p:cNvSpPr/>
          <p:nvPr/>
        </p:nvSpPr>
        <p:spPr>
          <a:xfrm>
            <a:off x="5606140" y="5325595"/>
            <a:ext cx="1904995" cy="18504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/>
          <p:cNvSpPr/>
          <p:nvPr/>
        </p:nvSpPr>
        <p:spPr>
          <a:xfrm>
            <a:off x="7511135" y="5761024"/>
            <a:ext cx="1904995" cy="18504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8557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8. </a:t>
            </a:r>
            <a:r>
              <a:rPr lang="ko-KR" altLang="en-US" dirty="0" smtClean="0"/>
              <a:t>데모 시연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13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1600" y="1265236"/>
            <a:ext cx="9000000" cy="4698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059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 N D E X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2</a:t>
            </a:fld>
            <a:endParaRPr lang="ko-KR" altLang="en-US" dirty="0"/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1763485" y="1560739"/>
            <a:ext cx="6117771" cy="46164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marL="228600" indent="-22860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 algn="l">
              <a:buAutoNum type="arabicPeriod"/>
            </a:pPr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게임 개요</a:t>
            </a:r>
            <a:endParaRPr lang="en-US" altLang="ko-KR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514350" indent="-514350" algn="l">
              <a:buAutoNum type="arabicPeriod"/>
            </a:pPr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게임 </a:t>
            </a:r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방법</a:t>
            </a:r>
            <a:endParaRPr lang="en-US" altLang="ko-KR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514350" indent="-514350" algn="l">
              <a:buAutoNum type="arabicPeriod"/>
            </a:pPr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기술적 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요소 및 중점 연구 </a:t>
            </a:r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분야</a:t>
            </a:r>
            <a:endParaRPr lang="en-US" altLang="ko-KR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514350" indent="-514350" algn="l">
              <a:buAutoNum type="arabicPeriod"/>
            </a:pPr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구성원의 </a:t>
            </a:r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역할 </a:t>
            </a:r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분담</a:t>
            </a:r>
            <a:endParaRPr lang="en-US" altLang="ko-KR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514350" indent="-514350" algn="l">
              <a:buAutoNum type="arabicPeriod"/>
            </a:pPr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개발 내용</a:t>
            </a:r>
            <a:endParaRPr lang="en-US" altLang="ko-KR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514350" indent="-514350" algn="l">
              <a:buAutoNum type="arabicPeriod"/>
            </a:pPr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문제점 및 보완책</a:t>
            </a:r>
            <a:endParaRPr lang="en-US" altLang="ko-KR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514350" indent="-514350" algn="l">
              <a:buAutoNum type="arabicPeriod"/>
            </a:pPr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향후 개발 일정</a:t>
            </a:r>
            <a:endParaRPr lang="en-US" altLang="ko-KR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514350" indent="-514350" algn="l">
              <a:buAutoNum type="arabicPeriod"/>
            </a:pPr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데모 시연</a:t>
            </a:r>
            <a:endParaRPr lang="en-US" altLang="ko-KR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3977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게임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3</a:t>
            </a:fld>
            <a:endParaRPr lang="ko-KR" altLang="en-US"/>
          </a:p>
        </p:txBody>
      </p:sp>
      <p:cxnSp>
        <p:nvCxnSpPr>
          <p:cNvPr id="8" name="직선 연결선 7"/>
          <p:cNvCxnSpPr/>
          <p:nvPr/>
        </p:nvCxnSpPr>
        <p:spPr>
          <a:xfrm>
            <a:off x="6094939" y="1047404"/>
            <a:ext cx="0" cy="530894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2866474"/>
              </p:ext>
            </p:extLst>
          </p:nvPr>
        </p:nvGraphicFramePr>
        <p:xfrm>
          <a:off x="7019364" y="1047404"/>
          <a:ext cx="4334436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34436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3435988">
                <a:tc>
                  <a:txBody>
                    <a:bodyPr/>
                    <a:lstStyle/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메이커 모드와 플레이 모드로 구분</a:t>
                      </a:r>
                      <a:endParaRPr lang="en-US" altLang="ko-KR" sz="18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8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메이커 모드에서 </a:t>
                      </a:r>
                      <a:r>
                        <a:rPr lang="en-US" altLang="ko-KR" sz="1800" b="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“</a:t>
                      </a:r>
                      <a:r>
                        <a:rPr lang="ko-KR" altLang="en-US" sz="1800" b="0" baseline="0" dirty="0" smtClean="0">
                          <a:solidFill>
                            <a:srgbClr val="FF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블록 식 맵 에디터</a:t>
                      </a:r>
                      <a:r>
                        <a:rPr lang="en-US" altLang="ko-KR" sz="1800" b="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”</a:t>
                      </a:r>
                      <a:r>
                        <a:rPr lang="ko-KR" altLang="en-US" sz="1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를 활용한 간단한 제작</a:t>
                      </a:r>
                      <a:endParaRPr lang="en-US" altLang="ko-KR" sz="18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8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최대 </a:t>
                      </a:r>
                      <a:r>
                        <a:rPr lang="en-US" altLang="ko-KR" sz="1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4</a:t>
                      </a:r>
                      <a:r>
                        <a:rPr lang="ko-KR" altLang="en-US" sz="1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인과 협동 제작 가능</a:t>
                      </a:r>
                      <a:endParaRPr lang="en-US" altLang="ko-KR" sz="18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8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메이커 모드는 </a:t>
                      </a:r>
                      <a:r>
                        <a:rPr lang="en-US" altLang="ko-KR" sz="1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</a:t>
                      </a:r>
                      <a:r>
                        <a:rPr lang="ko-KR" altLang="en-US" sz="1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인칭 뷰</a:t>
                      </a:r>
                      <a:endParaRPr lang="en-US" altLang="ko-KR" sz="18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8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플레이 모드에서 메이커 모드로 제작한 </a:t>
                      </a:r>
                      <a:r>
                        <a:rPr lang="ko-KR" altLang="en-US" sz="1800" b="0" baseline="0" dirty="0" err="1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맵에서</a:t>
                      </a:r>
                      <a:r>
                        <a:rPr lang="ko-KR" altLang="en-US" sz="1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여러 플레이어와의 다양한 게임 가능</a:t>
                      </a:r>
                      <a:endParaRPr lang="en-US" altLang="ko-KR" sz="18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8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플레이 모드는 싱글 플레이와 같은 </a:t>
                      </a:r>
                      <a:r>
                        <a:rPr lang="en-US" altLang="ko-KR" sz="1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3</a:t>
                      </a:r>
                      <a:r>
                        <a:rPr lang="ko-KR" altLang="en-US" sz="1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인칭 뷰</a:t>
                      </a:r>
                      <a:endParaRPr lang="en-US" altLang="ko-KR" sz="18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401" y="1047404"/>
            <a:ext cx="4680000" cy="245441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401" y="3762112"/>
            <a:ext cx="4680000" cy="2442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646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/>
              <a:t>게임 방법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4</a:t>
            </a:fld>
            <a:endParaRPr lang="ko-KR" altLang="en-US"/>
          </a:p>
        </p:txBody>
      </p:sp>
      <p:cxnSp>
        <p:nvCxnSpPr>
          <p:cNvPr id="8" name="직선 연결선 7"/>
          <p:cNvCxnSpPr/>
          <p:nvPr/>
        </p:nvCxnSpPr>
        <p:spPr>
          <a:xfrm>
            <a:off x="6094939" y="1047404"/>
            <a:ext cx="0" cy="493322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9249832"/>
              </p:ext>
            </p:extLst>
          </p:nvPr>
        </p:nvGraphicFramePr>
        <p:xfrm>
          <a:off x="1185215" y="1404850"/>
          <a:ext cx="2114939" cy="5652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493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56526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캐릭터</a:t>
                      </a:r>
                      <a:endParaRPr lang="en-US" altLang="ko-KR" sz="20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5620315"/>
              </p:ext>
            </p:extLst>
          </p:nvPr>
        </p:nvGraphicFramePr>
        <p:xfrm>
          <a:off x="6847196" y="1404850"/>
          <a:ext cx="2114939" cy="5652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493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56526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캐릭터 조작</a:t>
                      </a:r>
                      <a:endParaRPr lang="en-US" altLang="ko-KR" sz="20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9629503"/>
              </p:ext>
            </p:extLst>
          </p:nvPr>
        </p:nvGraphicFramePr>
        <p:xfrm>
          <a:off x="6847196" y="2236123"/>
          <a:ext cx="4334436" cy="35894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34436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3589477"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WASD : </a:t>
                      </a: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캐릭터 이동</a:t>
                      </a:r>
                      <a:endParaRPr lang="en-US" altLang="ko-KR" sz="16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마우스 드래그 </a:t>
                      </a: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 </a:t>
                      </a: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캐릭터 시선 이동</a:t>
                      </a:r>
                      <a:endParaRPr lang="en-US" altLang="ko-KR" sz="16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Shift : </a:t>
                      </a: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대시</a:t>
                      </a:r>
                      <a:endParaRPr lang="en-US" altLang="ko-KR" sz="16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Spacebar</a:t>
                      </a: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: 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점프</a:t>
                      </a: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F : 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상호작용</a:t>
                      </a: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마우스 좌 클릭 </a:t>
                      </a: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 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기본 공격</a:t>
                      </a: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마우스 우 클릭 </a:t>
                      </a: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 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타겟 지정</a:t>
                      </a: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Q : 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시간 감속</a:t>
                      </a: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E : 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시간 가속</a:t>
                      </a: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23572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6078975"/>
              </p:ext>
            </p:extLst>
          </p:nvPr>
        </p:nvGraphicFramePr>
        <p:xfrm>
          <a:off x="1132935" y="1342596"/>
          <a:ext cx="10175790" cy="9227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75790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92271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여러 타입의 블록을 사용해서 플레이어가 게임 컨텐츠를 만드는 샌드박스 형식</a:t>
                      </a: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만든 </a:t>
                      </a:r>
                      <a:r>
                        <a:rPr lang="ko-KR" altLang="en-US" sz="1600" b="0" dirty="0" err="1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맵에서</a:t>
                      </a: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여러 플레이어와 싱글 플레이와는 다른 색다른 게임플레이를 즐길 수 있다</a:t>
                      </a: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게임 방법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5</a:t>
            </a:fld>
            <a:endParaRPr lang="ko-KR" altLang="en-US"/>
          </a:p>
        </p:txBody>
      </p:sp>
      <p:cxnSp>
        <p:nvCxnSpPr>
          <p:cNvPr id="8" name="직선 연결선 7"/>
          <p:cNvCxnSpPr/>
          <p:nvPr/>
        </p:nvCxnSpPr>
        <p:spPr>
          <a:xfrm>
            <a:off x="6084916" y="2728464"/>
            <a:ext cx="10023" cy="325216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8364476"/>
              </p:ext>
            </p:extLst>
          </p:nvPr>
        </p:nvGraphicFramePr>
        <p:xfrm>
          <a:off x="1132935" y="2728464"/>
          <a:ext cx="4461529" cy="15711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152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157110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&lt; </a:t>
                      </a:r>
                      <a:r>
                        <a:rPr lang="ko-KR" altLang="en-US" sz="1600" b="0" dirty="0" err="1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노멀</a:t>
                      </a: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블록 </a:t>
                      </a: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&gt;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일반적으로 지형지물을 구성하며</a:t>
                      </a:r>
                      <a:r>
                        <a:rPr kumimoji="0" lang="en-US" altLang="ko-KR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, </a:t>
                      </a:r>
                      <a:r>
                        <a:rPr kumimoji="0" lang="ko-KR" alt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한 블록의 기준이  되는 </a:t>
                      </a:r>
                      <a:r>
                        <a:rPr kumimoji="0" lang="en-US" altLang="ko-KR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10x10x10 </a:t>
                      </a:r>
                      <a:r>
                        <a:rPr kumimoji="0" lang="ko-KR" alt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크기를 가지는 정적인 블록 타입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 </a:t>
                      </a:r>
                      <a:r>
                        <a:rPr kumimoji="0" lang="ko-KR" alt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          예 </a:t>
                      </a:r>
                      <a:r>
                        <a:rPr kumimoji="0" lang="en-US" altLang="ko-KR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&gt; </a:t>
                      </a:r>
                      <a:r>
                        <a:rPr kumimoji="0" lang="ko-KR" alt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벽돌이나 땅</a:t>
                      </a:r>
                      <a:endParaRPr kumimoji="0" lang="en-US" altLang="ko-KR" sz="16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4771846"/>
              </p:ext>
            </p:extLst>
          </p:nvPr>
        </p:nvGraphicFramePr>
        <p:xfrm>
          <a:off x="6847196" y="2728464"/>
          <a:ext cx="4461529" cy="15711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152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157110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&lt; </a:t>
                      </a: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커맨드 블록 </a:t>
                      </a: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&gt;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커맨드 블록이 적용된 블록은 플레이 모드에서 해당 커맨드가 동작하며</a:t>
                      </a: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게임 내에 형태는 없는 블록 타입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          </a:t>
                      </a:r>
                      <a:r>
                        <a:rPr kumimoji="0" lang="ko-KR" alt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예 </a:t>
                      </a:r>
                      <a:r>
                        <a:rPr kumimoji="0" lang="en-US" altLang="ko-KR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&gt; </a:t>
                      </a:r>
                      <a:r>
                        <a:rPr kumimoji="0" lang="ko-KR" alt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커맨드 초기화</a:t>
                      </a:r>
                      <a:r>
                        <a:rPr kumimoji="0" lang="en-US" altLang="ko-KR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, </a:t>
                      </a:r>
                      <a:r>
                        <a:rPr kumimoji="0" lang="ko-KR" alt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생성 지연</a:t>
                      </a:r>
                      <a:r>
                        <a:rPr kumimoji="0" lang="en-US" altLang="ko-KR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, </a:t>
                      </a:r>
                      <a:r>
                        <a:rPr kumimoji="0" lang="ko-KR" alt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시작 위치 지정</a:t>
                      </a: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5845374"/>
              </p:ext>
            </p:extLst>
          </p:nvPr>
        </p:nvGraphicFramePr>
        <p:xfrm>
          <a:off x="1132935" y="4441596"/>
          <a:ext cx="4461529" cy="15084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152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150849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&lt; </a:t>
                      </a: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캐릭터 블록 </a:t>
                      </a: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&gt;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Non-Player Character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를 소환할 수 있고</a:t>
                      </a: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서로   다른 크기를 가진 블록 타입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         예 </a:t>
                      </a: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&gt; 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주민이나 몬스터</a:t>
                      </a: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동물</a:t>
                      </a:r>
                      <a:endParaRPr lang="en-US" altLang="ko-KR" sz="14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3724908"/>
              </p:ext>
            </p:extLst>
          </p:nvPr>
        </p:nvGraphicFramePr>
        <p:xfrm>
          <a:off x="6847196" y="4441596"/>
          <a:ext cx="4461529" cy="15084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152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150849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&lt; </a:t>
                      </a: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특수 블록 </a:t>
                      </a: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&gt;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플레이어와 상호작용할 수 있고</a:t>
                      </a: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서로 다른 크기를    가진 블록 타입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         예</a:t>
                      </a: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&gt; 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포탈</a:t>
                      </a: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용암</a:t>
                      </a: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얼음</a:t>
                      </a:r>
                      <a:endParaRPr lang="en-US" altLang="ko-KR" sz="14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16554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61257" y="169123"/>
            <a:ext cx="5718629" cy="594932"/>
          </a:xfrm>
        </p:spPr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/>
              <a:t>기술적 </a:t>
            </a:r>
            <a:r>
              <a:rPr lang="ko-KR" altLang="en-US" dirty="0" smtClean="0"/>
              <a:t>요소 및 중점 연구 분야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6</a:t>
            </a:fld>
            <a:endParaRPr lang="ko-KR" altLang="en-US"/>
          </a:p>
        </p:txBody>
      </p:sp>
      <p:cxnSp>
        <p:nvCxnSpPr>
          <p:cNvPr id="23" name="직선 연결선 22"/>
          <p:cNvCxnSpPr/>
          <p:nvPr/>
        </p:nvCxnSpPr>
        <p:spPr>
          <a:xfrm>
            <a:off x="6094939" y="1047404"/>
            <a:ext cx="0" cy="493322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4005456"/>
              </p:ext>
            </p:extLst>
          </p:nvPr>
        </p:nvGraphicFramePr>
        <p:xfrm>
          <a:off x="1132935" y="1047404"/>
          <a:ext cx="4461529" cy="23525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152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235250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b="0" u="none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시간 마법</a:t>
                      </a:r>
                      <a:endParaRPr lang="en-US" altLang="ko-KR" sz="2400" b="0" u="none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800" b="0" u="none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u="none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시간 마법을 사용할 때 변화되는 모습을 </a:t>
                      </a:r>
                      <a:endParaRPr lang="en-US" altLang="ko-KR" sz="1800" b="0" u="none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u="none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부드럽게 연결되도록 구현</a:t>
                      </a:r>
                      <a:endParaRPr lang="en-US" altLang="ko-KR" sz="1800" b="0" u="none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0" u="sng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1212338"/>
              </p:ext>
            </p:extLst>
          </p:nvPr>
        </p:nvGraphicFramePr>
        <p:xfrm>
          <a:off x="6847196" y="1047404"/>
          <a:ext cx="4461529" cy="23525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152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235250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실시간 데이터 공유</a:t>
                      </a:r>
                      <a:endParaRPr lang="en-US" altLang="ko-KR" sz="24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8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같은 공간에서 여러 플레이어가 동시에 맵을 </a:t>
                      </a:r>
                      <a:endParaRPr lang="en-US" altLang="ko-KR" sz="18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제작할 수 있도록 실시간 데이터 공유가 </a:t>
                      </a:r>
                      <a:endParaRPr lang="en-US" altLang="ko-KR" sz="18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가능하도록 구현</a:t>
                      </a:r>
                      <a:endParaRPr lang="en-US" altLang="ko-KR" sz="18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4057563"/>
              </p:ext>
            </p:extLst>
          </p:nvPr>
        </p:nvGraphicFramePr>
        <p:xfrm>
          <a:off x="1132935" y="3597590"/>
          <a:ext cx="4461529" cy="23525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152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235250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b="0" baseline="0" dirty="0" err="1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언리얼과</a:t>
                      </a:r>
                      <a:r>
                        <a:rPr lang="ko-KR" altLang="en-US" sz="2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서버와의 연동</a:t>
                      </a:r>
                      <a:endParaRPr lang="en-US" altLang="ko-KR" sz="24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24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C++</a:t>
                      </a:r>
                      <a:r>
                        <a:rPr lang="ko-KR" altLang="en-US" sz="1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을 활용한 서버 제작으로 </a:t>
                      </a:r>
                      <a:endParaRPr lang="en-US" altLang="ko-KR" sz="18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멀티 플레이가 가능하도록 구현</a:t>
                      </a:r>
                      <a:endParaRPr lang="en-US" altLang="ko-KR" sz="18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27" name="표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4351974"/>
              </p:ext>
            </p:extLst>
          </p:nvPr>
        </p:nvGraphicFramePr>
        <p:xfrm>
          <a:off x="6847196" y="3597590"/>
          <a:ext cx="4461529" cy="23525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152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235250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맵 에디터 제작</a:t>
                      </a:r>
                      <a:endParaRPr lang="en-US" altLang="ko-KR" sz="24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8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플레이어 친화적인 </a:t>
                      </a:r>
                      <a:r>
                        <a:rPr lang="en-US" altLang="ko-KR" sz="1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UI </a:t>
                      </a:r>
                      <a:r>
                        <a:rPr lang="ko-KR" altLang="en-US" sz="1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제공으로 쉽고 간단하게 </a:t>
                      </a:r>
                      <a:endParaRPr lang="en-US" altLang="ko-KR" sz="18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게임상에서 맵 제작이 가능하도록 구현</a:t>
                      </a:r>
                      <a:endParaRPr lang="en-US" altLang="ko-KR" sz="18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62337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4. </a:t>
            </a:r>
            <a:r>
              <a:rPr lang="ko-KR" altLang="en-US" dirty="0" smtClean="0"/>
              <a:t>구성원의 역할 분담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7</a:t>
            </a:fld>
            <a:endParaRPr lang="ko-KR" altLang="en-US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7986997"/>
              </p:ext>
            </p:extLst>
          </p:nvPr>
        </p:nvGraphicFramePr>
        <p:xfrm>
          <a:off x="1132936" y="1361922"/>
          <a:ext cx="10220865" cy="45881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6955">
                  <a:extLst>
                    <a:ext uri="{9D8B030D-6E8A-4147-A177-3AD203B41FA5}">
                      <a16:colId xmlns:a16="http://schemas.microsoft.com/office/drawing/2014/main" val="2712284895"/>
                    </a:ext>
                  </a:extLst>
                </a:gridCol>
                <a:gridCol w="3406955">
                  <a:extLst>
                    <a:ext uri="{9D8B030D-6E8A-4147-A177-3AD203B41FA5}">
                      <a16:colId xmlns:a16="http://schemas.microsoft.com/office/drawing/2014/main" val="781446800"/>
                    </a:ext>
                  </a:extLst>
                </a:gridCol>
                <a:gridCol w="3406955">
                  <a:extLst>
                    <a:ext uri="{9D8B030D-6E8A-4147-A177-3AD203B41FA5}">
                      <a16:colId xmlns:a16="http://schemas.microsoft.com/office/drawing/2014/main" val="2097780893"/>
                    </a:ext>
                  </a:extLst>
                </a:gridCol>
              </a:tblGrid>
              <a:tr h="5606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임 건 호</a:t>
                      </a:r>
                      <a:endParaRPr lang="ko-KR" altLang="en-US" sz="24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성 기 홍</a:t>
                      </a:r>
                      <a:endParaRPr lang="ko-KR" altLang="en-US" sz="24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권 호 민</a:t>
                      </a:r>
                      <a:endParaRPr lang="ko-KR" altLang="en-US" sz="24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0434082"/>
                  </a:ext>
                </a:extLst>
              </a:tr>
              <a:tr h="4027558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dirty="0" smtClean="0">
                          <a:solidFill>
                            <a:srgbClr val="0070C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메인 기획</a:t>
                      </a:r>
                      <a:endParaRPr lang="en-US" altLang="ko-KR" dirty="0" smtClean="0">
                        <a:solidFill>
                          <a:srgbClr val="0070C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dirty="0" smtClean="0">
                          <a:solidFill>
                            <a:srgbClr val="0070C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SUB </a:t>
                      </a:r>
                      <a:r>
                        <a:rPr lang="ko-KR" altLang="en-US" dirty="0" smtClean="0">
                          <a:solidFill>
                            <a:srgbClr val="0070C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클라이언트 프로그래밍</a:t>
                      </a:r>
                      <a:endParaRPr lang="en-US" altLang="ko-KR" dirty="0" smtClean="0">
                        <a:solidFill>
                          <a:srgbClr val="0070C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endParaRPr lang="en-US" altLang="ko-KR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endParaRPr lang="en-US" altLang="ko-KR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뭐했는지</a:t>
                      </a:r>
                      <a:endParaRPr lang="en-US" altLang="ko-KR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dirty="0" smtClean="0">
                          <a:solidFill>
                            <a:srgbClr val="FF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메인 클라이언트 프로그래밍</a:t>
                      </a:r>
                      <a:endParaRPr lang="en-US" altLang="ko-KR" dirty="0" smtClean="0">
                        <a:solidFill>
                          <a:srgbClr val="FF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endParaRPr lang="en-US" altLang="ko-KR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endParaRPr lang="en-US" altLang="ko-KR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endParaRPr lang="en-US" altLang="ko-KR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쓰세요</a:t>
                      </a:r>
                      <a:endParaRPr lang="en-US" altLang="ko-KR" baseline="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dirty="0" smtClean="0">
                          <a:solidFill>
                            <a:srgbClr val="00B05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서버 프로그래밍</a:t>
                      </a:r>
                      <a:endParaRPr lang="en-US" altLang="ko-KR" dirty="0" smtClean="0">
                        <a:solidFill>
                          <a:srgbClr val="00B05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endParaRPr lang="en-US" altLang="ko-KR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endParaRPr lang="en-US" altLang="ko-KR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endParaRPr lang="en-US" altLang="ko-KR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알아서</a:t>
                      </a:r>
                      <a:endParaRPr lang="en-US" altLang="ko-KR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88309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09914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61257" y="169123"/>
            <a:ext cx="5718629" cy="594932"/>
          </a:xfrm>
        </p:spPr>
        <p:txBody>
          <a:bodyPr/>
          <a:lstStyle/>
          <a:p>
            <a:r>
              <a:rPr lang="en-US" altLang="ko-KR" dirty="0" smtClean="0"/>
              <a:t>5. </a:t>
            </a:r>
            <a:r>
              <a:rPr lang="ko-KR" altLang="en-US" dirty="0" smtClean="0"/>
              <a:t>개발 내용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8</a:t>
            </a:fld>
            <a:endParaRPr lang="ko-KR" altLang="en-US"/>
          </a:p>
        </p:txBody>
      </p:sp>
      <p:cxnSp>
        <p:nvCxnSpPr>
          <p:cNvPr id="23" name="직선 연결선 22"/>
          <p:cNvCxnSpPr/>
          <p:nvPr/>
        </p:nvCxnSpPr>
        <p:spPr>
          <a:xfrm>
            <a:off x="6094939" y="1047404"/>
            <a:ext cx="0" cy="493322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2347124"/>
              </p:ext>
            </p:extLst>
          </p:nvPr>
        </p:nvGraphicFramePr>
        <p:xfrm>
          <a:off x="780571" y="1701800"/>
          <a:ext cx="2114939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493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12861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맵 에디터 제작</a:t>
                      </a:r>
                      <a:endParaRPr lang="en-US" altLang="ko-KR" sz="20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571" y="2581012"/>
            <a:ext cx="4680000" cy="2442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577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61257" y="169123"/>
            <a:ext cx="5718629" cy="594932"/>
          </a:xfrm>
        </p:spPr>
        <p:txBody>
          <a:bodyPr/>
          <a:lstStyle/>
          <a:p>
            <a:r>
              <a:rPr lang="en-US" altLang="ko-KR" dirty="0" smtClean="0"/>
              <a:t>5. </a:t>
            </a:r>
            <a:r>
              <a:rPr lang="ko-KR" altLang="en-US" dirty="0" smtClean="0"/>
              <a:t>개발 내용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9</a:t>
            </a:fld>
            <a:endParaRPr lang="ko-KR" altLang="en-US"/>
          </a:p>
        </p:txBody>
      </p:sp>
      <p:cxnSp>
        <p:nvCxnSpPr>
          <p:cNvPr id="23" name="직선 연결선 22"/>
          <p:cNvCxnSpPr/>
          <p:nvPr/>
        </p:nvCxnSpPr>
        <p:spPr>
          <a:xfrm>
            <a:off x="6094939" y="1047404"/>
            <a:ext cx="0" cy="493322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0481300"/>
              </p:ext>
            </p:extLst>
          </p:nvPr>
        </p:nvGraphicFramePr>
        <p:xfrm>
          <a:off x="780571" y="1701800"/>
          <a:ext cx="2114939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493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12861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baseline="0" dirty="0" err="1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언리얼과</a:t>
                      </a:r>
                      <a:r>
                        <a:rPr lang="ko-KR" altLang="en-US" sz="20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서버 연동</a:t>
                      </a:r>
                      <a:endParaRPr lang="en-US" altLang="ko-KR" sz="20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571" y="2581012"/>
            <a:ext cx="4680000" cy="2442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117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4329</TotalTime>
  <Words>465</Words>
  <Application>Microsoft Office PowerPoint</Application>
  <PresentationFormat>와이드스크린</PresentationFormat>
  <Paragraphs>142</Paragraphs>
  <Slides>13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20" baseType="lpstr">
      <vt:lpstr>배달의민족 연성</vt:lpstr>
      <vt:lpstr>배찌체</vt:lpstr>
      <vt:lpstr>Arial</vt:lpstr>
      <vt:lpstr>배달의민족 주아</vt:lpstr>
      <vt:lpstr>배달의민족 도현</vt:lpstr>
      <vt:lpstr>맑은 고딕</vt:lpstr>
      <vt:lpstr>Office 테마</vt:lpstr>
      <vt:lpstr>PowerPoint 프레젠테이션</vt:lpstr>
      <vt:lpstr>I N D E X</vt:lpstr>
      <vt:lpstr>1. 게임 개요</vt:lpstr>
      <vt:lpstr>2. 게임 방법</vt:lpstr>
      <vt:lpstr>2. 게임 방법</vt:lpstr>
      <vt:lpstr>3. 기술적 요소 및 중점 연구 분야</vt:lpstr>
      <vt:lpstr>4. 구성원의 역할 분담</vt:lpstr>
      <vt:lpstr>5. 개발 내용</vt:lpstr>
      <vt:lpstr>5. 개발 내용</vt:lpstr>
      <vt:lpstr>5. 개발 내용</vt:lpstr>
      <vt:lpstr>6. 문제점 및 보안책</vt:lpstr>
      <vt:lpstr>7. 향후 개발 일정</vt:lpstr>
      <vt:lpstr>8. 데모 시연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ㅇㅇ</dc:title>
  <dc:creator>User</dc:creator>
  <cp:lastModifiedBy>User</cp:lastModifiedBy>
  <cp:revision>638</cp:revision>
  <cp:lastPrinted>2020-12-10T07:13:07Z</cp:lastPrinted>
  <dcterms:created xsi:type="dcterms:W3CDTF">2020-09-21T00:19:03Z</dcterms:created>
  <dcterms:modified xsi:type="dcterms:W3CDTF">2021-05-12T10:03:12Z</dcterms:modified>
</cp:coreProperties>
</file>